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264" r:id="rId3"/>
    <p:sldId id="551" r:id="rId4"/>
    <p:sldId id="569" r:id="rId5"/>
    <p:sldId id="564" r:id="rId6"/>
    <p:sldId id="577" r:id="rId7"/>
    <p:sldId id="552" r:id="rId8"/>
    <p:sldId id="262" r:id="rId9"/>
    <p:sldId id="263" r:id="rId10"/>
    <p:sldId id="516" r:id="rId11"/>
    <p:sldId id="265" r:id="rId12"/>
    <p:sldId id="558" r:id="rId13"/>
    <p:sldId id="557" r:id="rId14"/>
    <p:sldId id="560" r:id="rId15"/>
    <p:sldId id="570" r:id="rId16"/>
    <p:sldId id="572" r:id="rId17"/>
    <p:sldId id="575" r:id="rId18"/>
    <p:sldId id="553" r:id="rId19"/>
    <p:sldId id="487" r:id="rId20"/>
    <p:sldId id="374" r:id="rId21"/>
    <p:sldId id="316" r:id="rId22"/>
    <p:sldId id="319" r:id="rId23"/>
    <p:sldId id="346" r:id="rId24"/>
    <p:sldId id="359" r:id="rId25"/>
    <p:sldId id="361" r:id="rId26"/>
    <p:sldId id="362" r:id="rId27"/>
    <p:sldId id="363" r:id="rId28"/>
    <p:sldId id="364" r:id="rId29"/>
    <p:sldId id="565"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1"/>
    <p:restoredTop sz="69200"/>
  </p:normalViewPr>
  <p:slideViewPr>
    <p:cSldViewPr snapToGrid="0" snapToObjects="1">
      <p:cViewPr varScale="1">
        <p:scale>
          <a:sx n="135" d="100"/>
          <a:sy n="135" d="100"/>
        </p:scale>
        <p:origin x="1480" y="160"/>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6/6/25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6/6/25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 / Quarto.</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us with features and tools to tackle the reproducibility problem.</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Quarto provides a lab notebook interface for analysis, visualization, and annotation of our work.</a:t>
            </a:r>
          </a:p>
          <a:p>
            <a:endParaRPr lang="en-US" dirty="0"/>
          </a:p>
          <a:p>
            <a:r>
              <a:rPr lang="en-US" dirty="0"/>
              <a:t>Like R Markdown before it, Quarto is quickly becoming the gold standard for reproducible data analysis.  In the course we will teach you to use Quarto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Quarto document, we can execute a single code chunk by ** clicking the “Run Code Chunk” arrow. </a:t>
            </a:r>
          </a:p>
          <a:p>
            <a:endParaRPr lang="en-US" dirty="0"/>
          </a:p>
          <a:p>
            <a:r>
              <a:rPr lang="en-US" dirty="0"/>
              <a:t>And with the click of a button ** (called rendering), we can turn a Quarto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rendered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Quarto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 if you are interested in hearing more about Quarto, don’t forget to join JJ Allaire’s Quarto keynote on Thursday August 25th.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Accordingly,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 Quarto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Quarto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Quarto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“rendering”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“rendered” into a number of additional formats including PDF, Microsoft Word, PowerPoint, and support for interactive dashboards is even on the horizon.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stephan-kadauke.quarto.pub</a:t>
            </a:r>
            <a:r>
              <a:rPr lang="en-US" sz="1200" dirty="0"/>
              <a:t>/intro-to-r-for-clinical-data-rmed2022/), we included links to videos demonstrating how to complete a local install of RStudio Desktop.  We also provide access to the course content via a </a:t>
            </a:r>
            <a:r>
              <a:rPr lang="en-US" sz="1200" dirty="0" err="1"/>
              <a:t>github</a:t>
            </a:r>
            <a:r>
              <a:rPr lang="en-US" sz="1200" dirty="0"/>
              <a:t> repository (https://</a:t>
            </a:r>
            <a:r>
              <a:rPr lang="en-US" sz="1200" dirty="0" err="1"/>
              <a:t>github.com</a:t>
            </a:r>
            <a:r>
              <a:rPr lang="en-US" sz="1200" dirty="0"/>
              <a:t>/</a:t>
            </a:r>
            <a:r>
              <a:rPr lang="en-US" sz="1200" dirty="0" err="1"/>
              <a:t>skadauke</a:t>
            </a:r>
            <a:r>
              <a:rPr lang="en-US" sz="1200" dirty="0"/>
              <a:t>/intro-to-r-for-clinical-data-rmed2022).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RStudio using the login credentials.</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a:t>
            </a:r>
          </a:p>
          <a:p>
            <a:endParaRPr lang="en-US" dirty="0"/>
          </a:p>
          <a:p>
            <a:r>
              <a:rPr lang="en-US" dirty="0"/>
              <a:t>In a course this size, we may not be able to get every participant logged in successfully.  If you can’t access the cloud, please reach out via the chat so we can connect you with a TA.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030379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9.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tiff"/><Relationship Id="rId11" Type="http://schemas.openxmlformats.org/officeDocument/2006/relationships/image" Target="../media/image22.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15.tiff"/><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Markdown/Quarto</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22DB5-10C6-4300-0695-54107F28519F}"/>
              </a:ext>
            </a:extLst>
          </p:cNvPr>
          <p:cNvPicPr>
            <a:picLocks noChangeAspect="1"/>
          </p:cNvPicPr>
          <p:nvPr/>
        </p:nvPicPr>
        <p:blipFill>
          <a:blip r:embed="rId3"/>
          <a:stretch>
            <a:fillRect/>
          </a:stretch>
        </p:blipFill>
        <p:spPr>
          <a:xfrm>
            <a:off x="445606" y="674601"/>
            <a:ext cx="5829300" cy="6172200"/>
          </a:xfrm>
          <a:prstGeom prst="rect">
            <a:avLst/>
          </a:prstGeom>
        </p:spPr>
      </p:pic>
      <p:sp>
        <p:nvSpPr>
          <p:cNvPr id="26" name="Rectangle 25">
            <a:extLst>
              <a:ext uri="{FF2B5EF4-FFF2-40B4-BE49-F238E27FC236}">
                <a16:creationId xmlns:a16="http://schemas.microsoft.com/office/drawing/2014/main" id="{EABEB7E5-2A1D-F14F-85AF-4BE4D9C133A8}"/>
              </a:ext>
            </a:extLst>
          </p:cNvPr>
          <p:cNvSpPr/>
          <p:nvPr/>
        </p:nvSpPr>
        <p:spPr>
          <a:xfrm>
            <a:off x="5239303" y="4290561"/>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C11256-D53B-6D39-B9E5-F09E25ADA867}"/>
              </a:ext>
            </a:extLst>
          </p:cNvPr>
          <p:cNvPicPr>
            <a:picLocks noChangeAspect="1"/>
          </p:cNvPicPr>
          <p:nvPr/>
        </p:nvPicPr>
        <p:blipFill>
          <a:blip r:embed="rId4"/>
          <a:stretch>
            <a:fillRect/>
          </a:stretch>
        </p:blipFill>
        <p:spPr>
          <a:xfrm>
            <a:off x="5163656" y="173858"/>
            <a:ext cx="1308100" cy="381000"/>
          </a:xfrm>
          <a:prstGeom prst="rect">
            <a:avLst/>
          </a:prstGeom>
          <a:ln w="63500">
            <a:solidFill>
              <a:schemeClr val="accent2"/>
            </a:solidFill>
          </a:ln>
        </p:spPr>
      </p:pic>
      <p:pic>
        <p:nvPicPr>
          <p:cNvPr id="10" name="Picture 9">
            <a:extLst>
              <a:ext uri="{FF2B5EF4-FFF2-40B4-BE49-F238E27FC236}">
                <a16:creationId xmlns:a16="http://schemas.microsoft.com/office/drawing/2014/main" id="{B21928D6-8CCE-471E-B9CB-5A3F9E0D8F56}"/>
              </a:ext>
            </a:extLst>
          </p:cNvPr>
          <p:cNvPicPr>
            <a:picLocks noChangeAspect="1"/>
          </p:cNvPicPr>
          <p:nvPr/>
        </p:nvPicPr>
        <p:blipFill>
          <a:blip r:embed="rId5"/>
          <a:stretch>
            <a:fillRect/>
          </a:stretch>
        </p:blipFill>
        <p:spPr>
          <a:xfrm>
            <a:off x="6750050" y="554858"/>
            <a:ext cx="5292206" cy="6269228"/>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EB9A765-B3D9-6DC4-BC7D-38CFB5970DF1}"/>
              </a:ext>
            </a:extLst>
          </p:cNvPr>
          <p:cNvGrpSpPr/>
          <p:nvPr/>
        </p:nvGrpSpPr>
        <p:grpSpPr>
          <a:xfrm>
            <a:off x="1330779" y="143583"/>
            <a:ext cx="10861221" cy="1185332"/>
            <a:chOff x="1330779" y="143583"/>
            <a:chExt cx="10861221" cy="1185332"/>
          </a:xfrm>
        </p:grpSpPr>
        <p:pic>
          <p:nvPicPr>
            <p:cNvPr id="10" name="Picture 9">
              <a:extLst>
                <a:ext uri="{FF2B5EF4-FFF2-40B4-BE49-F238E27FC236}">
                  <a16:creationId xmlns:a16="http://schemas.microsoft.com/office/drawing/2014/main" id="{36FE2A93-95AE-D8D0-21B0-4C24D61733AA}"/>
                </a:ext>
              </a:extLst>
            </p:cNvPr>
            <p:cNvPicPr>
              <a:picLocks noChangeAspect="1"/>
            </p:cNvPicPr>
            <p:nvPr/>
          </p:nvPicPr>
          <p:blipFill rotWithShape="1">
            <a:blip r:embed="rId3"/>
            <a:srcRect b="76507"/>
            <a:stretch/>
          </p:blipFill>
          <p:spPr>
            <a:xfrm>
              <a:off x="1330779" y="143583"/>
              <a:ext cx="4765221" cy="1185332"/>
            </a:xfrm>
            <a:prstGeom prst="rect">
              <a:avLst/>
            </a:prstGeom>
          </p:spPr>
        </p:pic>
        <p:pic>
          <p:nvPicPr>
            <p:cNvPr id="13" name="Picture 12">
              <a:extLst>
                <a:ext uri="{FF2B5EF4-FFF2-40B4-BE49-F238E27FC236}">
                  <a16:creationId xmlns:a16="http://schemas.microsoft.com/office/drawing/2014/main" id="{2D3F8772-72D8-2B60-E5D0-C2D8023717D0}"/>
                </a:ext>
              </a:extLst>
            </p:cNvPr>
            <p:cNvPicPr>
              <a:picLocks noChangeAspect="1"/>
            </p:cNvPicPr>
            <p:nvPr/>
          </p:nvPicPr>
          <p:blipFill rotWithShape="1">
            <a:blip r:embed="rId4"/>
            <a:srcRect b="93749"/>
            <a:stretch/>
          </p:blipFill>
          <p:spPr>
            <a:xfrm>
              <a:off x="6899794" y="359873"/>
              <a:ext cx="5292206" cy="391885"/>
            </a:xfrm>
            <a:prstGeom prst="rect">
              <a:avLst/>
            </a:prstGeom>
          </p:spPr>
        </p:pic>
      </p:grpSp>
      <p:grpSp>
        <p:nvGrpSpPr>
          <p:cNvPr id="33" name="Group 32">
            <a:extLst>
              <a:ext uri="{FF2B5EF4-FFF2-40B4-BE49-F238E27FC236}">
                <a16:creationId xmlns:a16="http://schemas.microsoft.com/office/drawing/2014/main" id="{74FC8F87-968D-497B-2475-90EA122F858C}"/>
              </a:ext>
            </a:extLst>
          </p:cNvPr>
          <p:cNvGrpSpPr/>
          <p:nvPr/>
        </p:nvGrpSpPr>
        <p:grpSpPr>
          <a:xfrm>
            <a:off x="1330779" y="4378288"/>
            <a:ext cx="9729107" cy="2473121"/>
            <a:chOff x="1330779" y="4378288"/>
            <a:chExt cx="9729107" cy="2473121"/>
          </a:xfrm>
        </p:grpSpPr>
        <p:pic>
          <p:nvPicPr>
            <p:cNvPr id="16" name="Picture 15">
              <a:extLst>
                <a:ext uri="{FF2B5EF4-FFF2-40B4-BE49-F238E27FC236}">
                  <a16:creationId xmlns:a16="http://schemas.microsoft.com/office/drawing/2014/main" id="{4F591237-071A-8A97-B52A-2D1561DD13CB}"/>
                </a:ext>
              </a:extLst>
            </p:cNvPr>
            <p:cNvPicPr>
              <a:picLocks noChangeAspect="1"/>
            </p:cNvPicPr>
            <p:nvPr/>
          </p:nvPicPr>
          <p:blipFill rotWithShape="1">
            <a:blip r:embed="rId4"/>
            <a:srcRect t="46941"/>
            <a:stretch/>
          </p:blipFill>
          <p:spPr>
            <a:xfrm>
              <a:off x="7125169" y="4378288"/>
              <a:ext cx="3934717" cy="2473121"/>
            </a:xfrm>
            <a:prstGeom prst="rect">
              <a:avLst/>
            </a:prstGeom>
          </p:spPr>
        </p:pic>
        <p:pic>
          <p:nvPicPr>
            <p:cNvPr id="25" name="Picture 24">
              <a:extLst>
                <a:ext uri="{FF2B5EF4-FFF2-40B4-BE49-F238E27FC236}">
                  <a16:creationId xmlns:a16="http://schemas.microsoft.com/office/drawing/2014/main" id="{F7FB82B2-7919-339A-3670-924151526D3E}"/>
                </a:ext>
              </a:extLst>
            </p:cNvPr>
            <p:cNvPicPr>
              <a:picLocks noChangeAspect="1"/>
            </p:cNvPicPr>
            <p:nvPr/>
          </p:nvPicPr>
          <p:blipFill rotWithShape="1">
            <a:blip r:embed="rId3"/>
            <a:srcRect t="78271"/>
            <a:stretch/>
          </p:blipFill>
          <p:spPr>
            <a:xfrm>
              <a:off x="1330779" y="4635337"/>
              <a:ext cx="4765221" cy="1096346"/>
            </a:xfrm>
            <a:prstGeom prst="rect">
              <a:avLst/>
            </a:prstGeom>
          </p:spPr>
        </p:pic>
      </p:grpSp>
      <p:grpSp>
        <p:nvGrpSpPr>
          <p:cNvPr id="31" name="Group 30">
            <a:extLst>
              <a:ext uri="{FF2B5EF4-FFF2-40B4-BE49-F238E27FC236}">
                <a16:creationId xmlns:a16="http://schemas.microsoft.com/office/drawing/2014/main" id="{FF2A9EBE-3081-DD74-9490-BF1CD565D20C}"/>
              </a:ext>
            </a:extLst>
          </p:cNvPr>
          <p:cNvGrpSpPr/>
          <p:nvPr/>
        </p:nvGrpSpPr>
        <p:grpSpPr>
          <a:xfrm>
            <a:off x="1330779" y="1328915"/>
            <a:ext cx="10819429" cy="1917581"/>
            <a:chOff x="1330779" y="1328915"/>
            <a:chExt cx="10819429" cy="1917581"/>
          </a:xfrm>
        </p:grpSpPr>
        <p:pic>
          <p:nvPicPr>
            <p:cNvPr id="14" name="Picture 13">
              <a:extLst>
                <a:ext uri="{FF2B5EF4-FFF2-40B4-BE49-F238E27FC236}">
                  <a16:creationId xmlns:a16="http://schemas.microsoft.com/office/drawing/2014/main" id="{CFA0CE35-6EAE-65BA-86AE-70B933375A42}"/>
                </a:ext>
              </a:extLst>
            </p:cNvPr>
            <p:cNvPicPr>
              <a:picLocks noChangeAspect="1"/>
            </p:cNvPicPr>
            <p:nvPr/>
          </p:nvPicPr>
          <p:blipFill rotWithShape="1">
            <a:blip r:embed="rId3"/>
            <a:srcRect t="23493" b="39118"/>
            <a:stretch/>
          </p:blipFill>
          <p:spPr>
            <a:xfrm>
              <a:off x="1330779" y="1359985"/>
              <a:ext cx="4765221" cy="1886511"/>
            </a:xfrm>
            <a:prstGeom prst="rect">
              <a:avLst/>
            </a:prstGeom>
          </p:spPr>
        </p:pic>
        <p:pic>
          <p:nvPicPr>
            <p:cNvPr id="26" name="Picture 25">
              <a:extLst>
                <a:ext uri="{FF2B5EF4-FFF2-40B4-BE49-F238E27FC236}">
                  <a16:creationId xmlns:a16="http://schemas.microsoft.com/office/drawing/2014/main" id="{586B18ED-499A-C148-DFF3-0A1562CB479B}"/>
                </a:ext>
              </a:extLst>
            </p:cNvPr>
            <p:cNvPicPr>
              <a:picLocks noChangeAspect="1"/>
            </p:cNvPicPr>
            <p:nvPr/>
          </p:nvPicPr>
          <p:blipFill rotWithShape="1">
            <a:blip r:embed="rId4"/>
            <a:srcRect t="6251" b="66498"/>
            <a:stretch/>
          </p:blipFill>
          <p:spPr>
            <a:xfrm>
              <a:off x="6858002" y="1328915"/>
              <a:ext cx="5292206" cy="1708414"/>
            </a:xfrm>
            <a:prstGeom prst="rect">
              <a:avLst/>
            </a:prstGeom>
          </p:spPr>
        </p:pic>
      </p:grpSp>
      <p:grpSp>
        <p:nvGrpSpPr>
          <p:cNvPr id="32" name="Group 31">
            <a:extLst>
              <a:ext uri="{FF2B5EF4-FFF2-40B4-BE49-F238E27FC236}">
                <a16:creationId xmlns:a16="http://schemas.microsoft.com/office/drawing/2014/main" id="{987C1ACC-D81C-DAA5-2138-7CF88C062CA5}"/>
              </a:ext>
            </a:extLst>
          </p:cNvPr>
          <p:cNvGrpSpPr/>
          <p:nvPr/>
        </p:nvGrpSpPr>
        <p:grpSpPr>
          <a:xfrm>
            <a:off x="1330779" y="3314723"/>
            <a:ext cx="10861221" cy="783081"/>
            <a:chOff x="1330779" y="3314723"/>
            <a:chExt cx="10861221" cy="783081"/>
          </a:xfrm>
        </p:grpSpPr>
        <p:pic>
          <p:nvPicPr>
            <p:cNvPr id="27" name="Picture 26">
              <a:extLst>
                <a:ext uri="{FF2B5EF4-FFF2-40B4-BE49-F238E27FC236}">
                  <a16:creationId xmlns:a16="http://schemas.microsoft.com/office/drawing/2014/main" id="{DD12AAA4-08A9-9C4F-AAF8-F485EF52CA62}"/>
                </a:ext>
              </a:extLst>
            </p:cNvPr>
            <p:cNvPicPr>
              <a:picLocks noChangeAspect="1"/>
            </p:cNvPicPr>
            <p:nvPr/>
          </p:nvPicPr>
          <p:blipFill rotWithShape="1">
            <a:blip r:embed="rId3"/>
            <a:srcRect t="60882" b="23598"/>
            <a:stretch/>
          </p:blipFill>
          <p:spPr>
            <a:xfrm>
              <a:off x="1330779" y="3314723"/>
              <a:ext cx="4765221" cy="783081"/>
            </a:xfrm>
            <a:prstGeom prst="rect">
              <a:avLst/>
            </a:prstGeom>
          </p:spPr>
        </p:pic>
        <p:pic>
          <p:nvPicPr>
            <p:cNvPr id="28" name="Picture 27">
              <a:extLst>
                <a:ext uri="{FF2B5EF4-FFF2-40B4-BE49-F238E27FC236}">
                  <a16:creationId xmlns:a16="http://schemas.microsoft.com/office/drawing/2014/main" id="{C12969F0-2604-C127-BC61-D788E3A12C65}"/>
                </a:ext>
              </a:extLst>
            </p:cNvPr>
            <p:cNvPicPr>
              <a:picLocks noChangeAspect="1"/>
            </p:cNvPicPr>
            <p:nvPr/>
          </p:nvPicPr>
          <p:blipFill rotWithShape="1">
            <a:blip r:embed="rId4"/>
            <a:srcRect t="33154" b="58001"/>
            <a:stretch/>
          </p:blipFill>
          <p:spPr>
            <a:xfrm>
              <a:off x="6899794" y="3314723"/>
              <a:ext cx="5292206" cy="554529"/>
            </a:xfrm>
            <a:prstGeom prst="rect">
              <a:avLst/>
            </a:prstGeom>
          </p:spPr>
        </p:pic>
      </p:grpSp>
      <p:pic>
        <p:nvPicPr>
          <p:cNvPr id="29" name="Picture 28">
            <a:extLst>
              <a:ext uri="{FF2B5EF4-FFF2-40B4-BE49-F238E27FC236}">
                <a16:creationId xmlns:a16="http://schemas.microsoft.com/office/drawing/2014/main" id="{5954478A-CE75-C908-7705-7224C7D040F4}"/>
              </a:ext>
            </a:extLst>
          </p:cNvPr>
          <p:cNvPicPr>
            <a:picLocks noChangeAspect="1"/>
          </p:cNvPicPr>
          <p:nvPr/>
        </p:nvPicPr>
        <p:blipFill rotWithShape="1">
          <a:blip r:embed="rId4"/>
          <a:srcRect t="41829" b="51055"/>
          <a:stretch/>
        </p:blipFill>
        <p:spPr>
          <a:xfrm>
            <a:off x="6899794" y="3869251"/>
            <a:ext cx="5292206" cy="446101"/>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Quarto document (File -&gt; New File -&gt; Quarto Document).</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Render the document to HTML.  You may be prompted to save your Quarto Document first.  In this case select a name for your document and click save.  Review the rendered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Quarto document file: </a:t>
            </a:r>
          </a:p>
          <a:p>
            <a:pPr marL="0" indent="0">
              <a:buNone/>
            </a:pPr>
            <a:r>
              <a:rPr lang="en-US" sz="4400" dirty="0">
                <a:solidFill>
                  <a:srgbClr val="0070C0"/>
                </a:solidFill>
                <a:latin typeface="Monaco" charset="0"/>
                <a:ea typeface="Monaco" charset="0"/>
                <a:cs typeface="Monaco" charset="0"/>
              </a:rPr>
              <a:t>“01 – </a:t>
            </a:r>
            <a:r>
              <a:rPr lang="en-US" sz="4400" dirty="0" err="1">
                <a:solidFill>
                  <a:srgbClr val="0070C0"/>
                </a:solidFill>
                <a:latin typeface="Monaco" charset="0"/>
                <a:ea typeface="Monaco" charset="0"/>
                <a:cs typeface="Monaco" charset="0"/>
              </a:rPr>
              <a:t>Introduction.qmd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a:t>
            </a:r>
            <a:r>
              <a:rPr lang="en-US" sz="3200" b="1" dirty="0">
                <a:latin typeface="Monaco" pitchFamily="2" charset="77"/>
              </a:rPr>
              <a:t>&lt;-</a:t>
            </a:r>
            <a:r>
              <a:rPr lang="en-US" sz="3200" dirty="0"/>
              <a: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5BEC05B-2884-2BC7-5F41-A5C3EE17621D}"/>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2CF7E9EF-6135-09BD-B6C2-A660B9096B4E}"/>
              </a:ext>
            </a:extLst>
          </p:cNvPr>
          <p:cNvPicPr>
            <a:picLocks noChangeAspect="1"/>
          </p:cNvPicPr>
          <p:nvPr/>
        </p:nvPicPr>
        <p:blipFill rotWithShape="1">
          <a:blip r:embed="rId9"/>
          <a:srcRect l="5460" t="4774" r="8224" b="4551"/>
          <a:stretch/>
        </p:blipFill>
        <p:spPr>
          <a:xfrm>
            <a:off x="4713649" y="1815409"/>
            <a:ext cx="2814546" cy="3261315"/>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Go to </a:t>
            </a:r>
            <a:r>
              <a:rPr lang="en-US" sz="3600" dirty="0">
                <a:solidFill>
                  <a:srgbClr val="0070C0"/>
                </a:solidFill>
                <a:latin typeface="Monaco" charset="0"/>
                <a:ea typeface="Monaco" charset="0"/>
                <a:cs typeface="Monaco" charset="0"/>
              </a:rPr>
              <a:t>rmed101.cloud</a:t>
            </a:r>
            <a:r>
              <a:rPr lang="en-US" sz="4400" dirty="0"/>
              <a:t> in your browser and log in using the username and password provided in the email.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8466E-7E7F-5D90-E830-46696C998532}"/>
              </a:ext>
            </a:extLst>
          </p:cNvPr>
          <p:cNvPicPr>
            <a:picLocks noChangeAspect="1"/>
          </p:cNvPicPr>
          <p:nvPr/>
        </p:nvPicPr>
        <p:blipFill>
          <a:blip r:embed="rId3"/>
          <a:stretch>
            <a:fillRect/>
          </a:stretch>
        </p:blipFill>
        <p:spPr>
          <a:xfrm>
            <a:off x="525083" y="723951"/>
            <a:ext cx="11105808" cy="5489876"/>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456063" y="3904488"/>
            <a:ext cx="6037727" cy="230934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821276"/>
            <a:ext cx="5137102" cy="33925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1238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456063" y="697423"/>
            <a:ext cx="6029466" cy="320706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943228" y="3266461"/>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4064170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0" y="2752468"/>
            <a:ext cx="12192000" cy="1463040"/>
          </a:xfrm>
        </p:spPr>
        <p:txBody>
          <a:bodyPr/>
          <a:lstStyle/>
          <a:p>
            <a:r>
              <a:rPr lang="en-US" dirty="0">
                <a:latin typeface="+mn-lt"/>
              </a:rPr>
              <a:t>Reproducible Data Analysis and Quarto</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14836</TotalTime>
  <Words>4482</Words>
  <Application>Microsoft Macintosh PowerPoint</Application>
  <PresentationFormat>Widescreen</PresentationFormat>
  <Paragraphs>422</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Monaco</vt:lpstr>
      <vt:lpstr>Tw Cen MT</vt:lpstr>
      <vt:lpstr>Tw Cen MT Condensed</vt:lpstr>
      <vt:lpstr>Wingdings</vt:lpstr>
      <vt:lpstr>Wingdings 3</vt:lpstr>
      <vt:lpstr>Integral</vt:lpstr>
      <vt:lpstr>Introduction to R, RStudio, and  R Markdown/Quarto</vt:lpstr>
      <vt:lpstr>PowerPoint Presentation</vt:lpstr>
      <vt:lpstr>Getting Started with RStudio</vt:lpstr>
      <vt:lpstr>RStudio:  On the Web and In Your Home</vt:lpstr>
      <vt:lpstr>Your Turn #1</vt:lpstr>
      <vt:lpstr>PowerPoint Presentation</vt:lpstr>
      <vt:lpstr>Reproducible Data Analysis and Quarto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639</cp:revision>
  <cp:lastPrinted>2019-02-19T22:36:37Z</cp:lastPrinted>
  <dcterms:created xsi:type="dcterms:W3CDTF">2018-02-01T22:00:01Z</dcterms:created>
  <dcterms:modified xsi:type="dcterms:W3CDTF">2025-06-06T15:53:13Z</dcterms:modified>
</cp:coreProperties>
</file>